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</p:sldIdLst>
  <p:sldSz cy="6858000" cx="12192000"/>
  <p:notesSz cx="6858000" cy="9144000"/>
  <p:embeddedFontLst>
    <p:embeddedFont>
      <p:font typeface="Manrope"/>
      <p:regular r:id="rId22"/>
      <p:bold r:id="rId2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http://customooxmlschemas.google.com/">
      <go:slidesCustomData xmlns:go="http://customooxmlschemas.google.com/" r:id="rId24" roundtripDataSignature="AMtx7mgTICPCMVhGQscaRUHqEVaBfDXbT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AA192B1A-C169-42C3-AC75-5B5E4AB480B2}">
  <a:tblStyle styleId="{AA192B1A-C169-42C3-AC75-5B5E4AB480B2}" styleName="Table_0">
    <a:wholeTbl>
      <a:tcTxStyle>
        <a:font>
          <a:latin typeface="Arial"/>
          <a:ea typeface="Arial"/>
          <a:cs typeface="Arial"/>
        </a:font>
        <a:srgbClr val="000000"/>
      </a:tcTx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11" Type="http://schemas.openxmlformats.org/officeDocument/2006/relationships/slide" Target="slides/slide6.xml"/><Relationship Id="rId22" Type="http://schemas.openxmlformats.org/officeDocument/2006/relationships/font" Target="fonts/Manrope-regular.fntdata"/><Relationship Id="rId10" Type="http://schemas.openxmlformats.org/officeDocument/2006/relationships/slide" Target="slides/slide5.xml"/><Relationship Id="rId21" Type="http://schemas.openxmlformats.org/officeDocument/2006/relationships/slide" Target="slides/slide16.xml"/><Relationship Id="rId13" Type="http://schemas.openxmlformats.org/officeDocument/2006/relationships/slide" Target="slides/slide8.xml"/><Relationship Id="rId24" Type="http://customschemas.google.com/relationships/presentationmetadata" Target="metadata"/><Relationship Id="rId12" Type="http://schemas.openxmlformats.org/officeDocument/2006/relationships/slide" Target="slides/slide7.xml"/><Relationship Id="rId23" Type="http://schemas.openxmlformats.org/officeDocument/2006/relationships/font" Target="fonts/Manrope-bold.fntdata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slide" Target="slides/slide14.xml"/><Relationship Id="rId6" Type="http://schemas.openxmlformats.org/officeDocument/2006/relationships/slide" Target="slides/slide1.xml"/><Relationship Id="rId18" Type="http://schemas.openxmlformats.org/officeDocument/2006/relationships/slide" Target="slides/slide13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90" name="Google Shape;90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1" name="Google Shape;101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02" name="Google Shape;102;p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1" name="Google Shape;111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12" name="Google Shape;112;p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190e2721020_0_1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2" name="Google Shape;122;g190e2721020_0_19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23" name="Google Shape;123;g190e2721020_0_19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190e2721020_0_2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3" name="Google Shape;133;g190e2721020_0_29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34" name="Google Shape;134;g190e2721020_0_29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Cut the time of warming new IP addresses by up to 50%.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Reengage 2X more subscribers with your reactivation programs.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Increase profitability by 40% through better targeting.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Automatically create smarter segments and improve staff efficiency by 35%.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44" name="Google Shape;144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53" name="Google Shape;153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63" name="Google Shape;163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73" name="Google Shape;173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g12b86bc8011_0_2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83" name="Google Shape;183;g12b86bc8011_0_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02" name="Google Shape;202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12" name="Google Shape;212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29" name="Google Shape;229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1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45" name="Google Shape;245;p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1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64" name="Google Shape;264;p1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265" name="Google Shape;265;p1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1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73" name="Google Shape;273;p1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7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7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8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9"/>
          <p:cNvSpPr txBox="1"/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9" name="Google Shape;29;p19"/>
          <p:cNvSpPr txBox="1"/>
          <p:nvPr>
            <p:ph idx="1" type="body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1pPr>
            <a:lvl2pPr indent="-317500" lvl="1" marL="914400" algn="l">
              <a:lnSpc>
                <a:spcPct val="9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2pPr>
            <a:lvl3pPr indent="-317500" lvl="2" marL="1371600" algn="l">
              <a:lnSpc>
                <a:spcPct val="9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3pPr>
            <a:lvl4pPr indent="-317500" lvl="3" marL="1828800" algn="l">
              <a:lnSpc>
                <a:spcPct val="9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4pPr>
            <a:lvl5pPr indent="-317500" lvl="4" marL="2286000" algn="l">
              <a:lnSpc>
                <a:spcPct val="9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5pPr>
            <a:lvl6pPr indent="-317500" lvl="5" marL="2743200" algn="l">
              <a:lnSpc>
                <a:spcPct val="9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6pPr>
            <a:lvl7pPr indent="-317500" lvl="6" marL="3200400" algn="l">
              <a:lnSpc>
                <a:spcPct val="9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7pPr>
            <a:lvl8pPr indent="-317500" lvl="7" marL="3657600" algn="l">
              <a:lnSpc>
                <a:spcPct val="90000"/>
              </a:lnSpc>
              <a:spcBef>
                <a:spcPts val="2133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8pPr>
            <a:lvl9pPr indent="-317500" lvl="8" marL="4114800" algn="l">
              <a:lnSpc>
                <a:spcPct val="90000"/>
              </a:lnSpc>
              <a:spcBef>
                <a:spcPts val="2133"/>
              </a:spcBef>
              <a:spcAft>
                <a:spcPts val="2133"/>
              </a:spcAft>
              <a:buClr>
                <a:schemeClr val="dk1"/>
              </a:buClr>
              <a:buSzPts val="1400"/>
              <a:buChar char="■"/>
              <a:defRPr/>
            </a:lvl9pPr>
          </a:lstStyle>
          <a:p/>
        </p:txBody>
      </p:sp>
      <p:sp>
        <p:nvSpPr>
          <p:cNvPr id="30" name="Google Shape;30;p19"/>
          <p:cNvSpPr txBox="1"/>
          <p:nvPr>
            <p:ph idx="12" type="sldNum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20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20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2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21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21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2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2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2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22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22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22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22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22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2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2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2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2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2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2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2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2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2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2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25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25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5" name="Google Shape;65;p25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6" name="Google Shape;66;p2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2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2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26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26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72" name="Google Shape;72;p26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73" name="Google Shape;73;p2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2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2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2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27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9" name="Google Shape;79;p2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2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2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28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4" name="Google Shape;84;p28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5" name="Google Shape;85;p2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6" name="Google Shape;86;p2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7" name="Google Shape;87;p2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" name="Google Shape;11;p16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Relationship Id="rId4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4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5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5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5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5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5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0.png"/><Relationship Id="rId4" Type="http://schemas.openxmlformats.org/officeDocument/2006/relationships/image" Target="../media/image12.png"/><Relationship Id="rId9" Type="http://schemas.openxmlformats.org/officeDocument/2006/relationships/image" Target="../media/image16.png"/><Relationship Id="rId5" Type="http://schemas.openxmlformats.org/officeDocument/2006/relationships/image" Target="../media/image11.png"/><Relationship Id="rId6" Type="http://schemas.openxmlformats.org/officeDocument/2006/relationships/image" Target="../media/image13.png"/><Relationship Id="rId7" Type="http://schemas.openxmlformats.org/officeDocument/2006/relationships/image" Target="../media/image14.png"/><Relationship Id="rId8" Type="http://schemas.openxmlformats.org/officeDocument/2006/relationships/image" Target="../media/image15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7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</a:pPr>
            <a:r>
              <a:rPr lang="en-US"/>
              <a:t> </a:t>
            </a:r>
            <a:endParaRPr/>
          </a:p>
        </p:txBody>
      </p:sp>
      <p:sp>
        <p:nvSpPr>
          <p:cNvPr id="93" name="Google Shape;93;p1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/>
          </a:p>
        </p:txBody>
      </p:sp>
      <p:pic>
        <p:nvPicPr>
          <p:cNvPr descr="Free illustrations of Photomontage" id="94" name="Google Shape;94;p1"/>
          <p:cNvPicPr preferRelativeResize="0"/>
          <p:nvPr/>
        </p:nvPicPr>
        <p:blipFill rotWithShape="1">
          <a:blip r:embed="rId3">
            <a:alphaModFix/>
          </a:blip>
          <a:srcRect b="20209" l="0" r="0" t="0"/>
          <a:stretch/>
        </p:blipFill>
        <p:spPr>
          <a:xfrm>
            <a:off x="0" y="-28131"/>
            <a:ext cx="12192000" cy="6880343"/>
          </a:xfrm>
          <a:prstGeom prst="rect">
            <a:avLst/>
          </a:prstGeom>
          <a:noFill/>
          <a:ln>
            <a:noFill/>
          </a:ln>
        </p:spPr>
      </p:pic>
      <p:sp>
        <p:nvSpPr>
          <p:cNvPr id="95" name="Google Shape;95;p1"/>
          <p:cNvSpPr/>
          <p:nvPr/>
        </p:nvSpPr>
        <p:spPr>
          <a:xfrm>
            <a:off x="0" y="284725"/>
            <a:ext cx="12192000" cy="6899846"/>
          </a:xfrm>
          <a:prstGeom prst="rect">
            <a:avLst/>
          </a:prstGeom>
          <a:solidFill>
            <a:schemeClr val="lt1">
              <a:alpha val="80000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A picture containing logo&#10;&#10;Description automatically generated" id="96" name="Google Shape;96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209800" y="2312703"/>
            <a:ext cx="7772401" cy="1499936"/>
          </a:xfrm>
          <a:prstGeom prst="rect">
            <a:avLst/>
          </a:prstGeom>
          <a:noFill/>
          <a:ln>
            <a:noFill/>
          </a:ln>
        </p:spPr>
      </p:pic>
      <p:sp>
        <p:nvSpPr>
          <p:cNvPr id="97" name="Google Shape;97;p1"/>
          <p:cNvSpPr txBox="1"/>
          <p:nvPr/>
        </p:nvSpPr>
        <p:spPr>
          <a:xfrm>
            <a:off x="2377440" y="4742525"/>
            <a:ext cx="7604760" cy="8309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en-US" sz="2400" u="none" cap="none" strike="noStrike">
                <a:solidFill>
                  <a:srgbClr val="416E9A"/>
                </a:solidFill>
                <a:latin typeface="Manrope"/>
                <a:ea typeface="Manrope"/>
                <a:cs typeface="Manrope"/>
                <a:sym typeface="Manrope"/>
              </a:rPr>
              <a:t>The Fastest Way </a:t>
            </a:r>
            <a:r>
              <a:rPr b="1" i="0" lang="en-US" sz="2400" u="none" cap="none" strike="noStrike">
                <a:solidFill>
                  <a:srgbClr val="416E9A"/>
                </a:solidFill>
                <a:latin typeface="Manrope"/>
                <a:ea typeface="Manrope"/>
                <a:cs typeface="Manrope"/>
                <a:sym typeface="Manrope"/>
                <a:extLst>
                  <a:ext uri="http://customooxmlschemas.google.com/">
                    <go:slidesCustomData xmlns:go="http://customooxmlschemas.google.com/" textRoundtripDataId="0"/>
                  </a:ext>
                </a:extLst>
              </a:rPr>
              <a:t>to</a:t>
            </a:r>
            <a:r>
              <a:rPr b="1" i="0" lang="en-US" sz="2400" u="none" cap="none" strike="noStrike">
                <a:solidFill>
                  <a:srgbClr val="416E9A"/>
                </a:solidFill>
                <a:latin typeface="Manrope"/>
                <a:ea typeface="Manrope"/>
                <a:cs typeface="Manrope"/>
                <a:sym typeface="Manrope"/>
              </a:rPr>
              <a:t> Increase Revenue</a:t>
            </a:r>
            <a:r>
              <a:rPr b="1" i="0" lang="en-US" sz="2400" u="none" cap="none" strike="noStrike">
                <a:solidFill>
                  <a:srgbClr val="333333"/>
                </a:solidFill>
                <a:latin typeface="Manrope"/>
                <a:ea typeface="Manrope"/>
                <a:cs typeface="Manrope"/>
                <a:sym typeface="Manrope"/>
              </a:rPr>
              <a:t> from an Email Marketing Database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98" name="Google Shape;98;p1"/>
          <p:cNvCxnSpPr/>
          <p:nvPr/>
        </p:nvCxnSpPr>
        <p:spPr>
          <a:xfrm>
            <a:off x="2301240" y="4732991"/>
            <a:ext cx="0" cy="649224"/>
          </a:xfrm>
          <a:prstGeom prst="straightConnector1">
            <a:avLst/>
          </a:prstGeom>
          <a:noFill/>
          <a:ln cap="flat" cmpd="sng" w="38100">
            <a:solidFill>
              <a:srgbClr val="666666"/>
            </a:solidFill>
            <a:prstDash val="solid"/>
            <a:miter lim="800000"/>
            <a:headEnd len="sm" w="sm" type="none"/>
            <a:tailEnd len="sm" w="sm" type="none"/>
          </a:ln>
        </p:spPr>
      </p:cxn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2"/>
        </a:solidFill>
      </p:bgPr>
    </p:bg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Free photos of Photomontage" id="104" name="Google Shape;104;p2"/>
          <p:cNvPicPr preferRelativeResize="0"/>
          <p:nvPr/>
        </p:nvPicPr>
        <p:blipFill rotWithShape="1">
          <a:blip r:embed="rId3">
            <a:alphaModFix/>
          </a:blip>
          <a:srcRect b="0" l="-47580" r="47580" t="0"/>
          <a:stretch/>
        </p:blipFill>
        <p:spPr>
          <a:xfrm>
            <a:off x="2893700" y="-137150"/>
            <a:ext cx="9696451" cy="7141450"/>
          </a:xfrm>
          <a:prstGeom prst="rect">
            <a:avLst/>
          </a:prstGeom>
          <a:noFill/>
          <a:ln>
            <a:noFill/>
          </a:ln>
        </p:spPr>
      </p:pic>
      <p:sp>
        <p:nvSpPr>
          <p:cNvPr id="105" name="Google Shape;105;p2"/>
          <p:cNvSpPr/>
          <p:nvPr/>
        </p:nvSpPr>
        <p:spPr>
          <a:xfrm>
            <a:off x="8090916" y="-137160"/>
            <a:ext cx="4499229" cy="7141464"/>
          </a:xfrm>
          <a:prstGeom prst="rect">
            <a:avLst/>
          </a:prstGeom>
          <a:solidFill>
            <a:srgbClr val="406E9A">
              <a:alpha val="800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" name="Google Shape;106;p2"/>
          <p:cNvSpPr/>
          <p:nvPr/>
        </p:nvSpPr>
        <p:spPr>
          <a:xfrm>
            <a:off x="-91440" y="-137160"/>
            <a:ext cx="8202168" cy="7141464"/>
          </a:xfrm>
          <a:prstGeom prst="rect">
            <a:avLst/>
          </a:prstGeom>
          <a:solidFill>
            <a:srgbClr val="66666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" name="Google Shape;107;p2"/>
          <p:cNvSpPr txBox="1"/>
          <p:nvPr/>
        </p:nvSpPr>
        <p:spPr>
          <a:xfrm>
            <a:off x="270450" y="1995625"/>
            <a:ext cx="6822600" cy="351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US" sz="20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rPr>
              <a:t>AudiencePoint the only </a:t>
            </a:r>
            <a:r>
              <a:rPr b="1" i="0" lang="en-US" sz="20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  <a:extLst>
                  <a:ext uri="http://customooxmlschemas.google.com/">
                    <go:slidesCustomData xmlns:go="http://customooxmlschemas.google.com/" textRoundtripDataId="1"/>
                  </a:ext>
                </a:extLst>
              </a:rPr>
              <a:t>data intelligence</a:t>
            </a:r>
            <a:r>
              <a:rPr b="1" i="0" lang="en-US" sz="20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rPr>
              <a:t> company that provides a multi-brand view of customer inbox behaviors for over 90% of US consumers.</a:t>
            </a:r>
            <a:endParaRPr b="1" i="0" sz="2000" u="none" cap="none" strike="noStrik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US" sz="20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rPr>
              <a:t>Listfit’s insights enable the world’s most respected brands to precisely segment their customers to drive engagement, </a:t>
            </a:r>
            <a:r>
              <a:rPr b="1" i="0" lang="en-US" sz="20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  <a:extLst>
                  <a:ext uri="http://customooxmlschemas.google.com/">
                    <go:slidesCustomData xmlns:go="http://customooxmlschemas.google.com/" textRoundtripDataId="2"/>
                  </a:ext>
                </a:extLst>
              </a:rPr>
              <a:t>improve deliverability</a:t>
            </a:r>
            <a:r>
              <a:rPr b="1" i="0" lang="en-US" sz="20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rPr>
              <a:t> and increase conversions.</a:t>
            </a:r>
            <a:endParaRPr b="1" i="0" sz="2000" u="none" cap="none" strike="noStrik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US" sz="20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  <a:extLst>
                  <a:ext uri="http://customooxmlschemas.google.com/">
                    <go:slidesCustomData xmlns:go="http://customooxmlschemas.google.com/" textRoundtripDataId="3"/>
                  </a:ext>
                </a:extLst>
              </a:rPr>
              <a:t>Created from our proprietary, best-in-class, pristine, second party datapool.</a:t>
            </a:r>
            <a:r>
              <a:rPr b="1" i="0" lang="en-US" sz="20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rPr>
              <a:t> </a:t>
            </a:r>
            <a:r>
              <a:rPr b="1" i="0" lang="en-US" sz="20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  <a:extLst>
                  <a:ext uri="http://customooxmlschemas.google.com/">
                    <go:slidesCustomData xmlns:go="http://customooxmlschemas.google.com/" textRoundtripDataId="4"/>
                  </a:ext>
                </a:extLst>
              </a:rPr>
              <a:t>Uniquely,</a:t>
            </a:r>
            <a:r>
              <a:rPr b="1" i="0" lang="en-US" sz="20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rPr>
              <a:t> we do not buy data from other data companies.</a:t>
            </a:r>
            <a:endParaRPr b="1" i="0" sz="2000" u="none" cap="none" strike="noStrik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108" name="Google Shape;108;p2"/>
          <p:cNvSpPr txBox="1"/>
          <p:nvPr>
            <p:ph type="title"/>
          </p:nvPr>
        </p:nvSpPr>
        <p:spPr>
          <a:xfrm>
            <a:off x="164600" y="669925"/>
            <a:ext cx="79461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300"/>
              <a:buNone/>
            </a:pPr>
            <a:r>
              <a:rPr b="1" lang="en-US" sz="3200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rPr>
              <a:t>ListFit provides actionable insights trusted by marketers to increase revenue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3"/>
          <p:cNvSpPr/>
          <p:nvPr/>
        </p:nvSpPr>
        <p:spPr>
          <a:xfrm>
            <a:off x="-98401" y="1859989"/>
            <a:ext cx="12290400" cy="5016758"/>
          </a:xfrm>
          <a:prstGeom prst="rect">
            <a:avLst/>
          </a:prstGeom>
          <a:solidFill>
            <a:srgbClr val="66666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" name="Google Shape;115;p3"/>
          <p:cNvSpPr/>
          <p:nvPr/>
        </p:nvSpPr>
        <p:spPr>
          <a:xfrm>
            <a:off x="-82284" y="-91440"/>
            <a:ext cx="12290401" cy="6949440"/>
          </a:xfrm>
          <a:prstGeom prst="rect">
            <a:avLst/>
          </a:prstGeom>
          <a:solidFill>
            <a:srgbClr val="406E9A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6" name="Google Shape;116;p3"/>
          <p:cNvSpPr txBox="1"/>
          <p:nvPr>
            <p:ph type="title"/>
          </p:nvPr>
        </p:nvSpPr>
        <p:spPr>
          <a:xfrm>
            <a:off x="0" y="0"/>
            <a:ext cx="12119400" cy="120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venir"/>
              <a:buNone/>
            </a:pPr>
            <a:r>
              <a:rPr b="1" lang="en-US" sz="3200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rPr>
              <a:t>Reactivation From Your Email Data</a:t>
            </a:r>
            <a:endParaRPr/>
          </a:p>
        </p:txBody>
      </p:sp>
      <p:pic>
        <p:nvPicPr>
          <p:cNvPr descr="Free illustrations of Network" id="117" name="Google Shape;117;p3"/>
          <p:cNvPicPr preferRelativeResize="0"/>
          <p:nvPr/>
        </p:nvPicPr>
        <p:blipFill rotWithShape="1">
          <a:blip r:embed="rId3">
            <a:alphaModFix/>
          </a:blip>
          <a:srcRect b="0" l="12667" r="18452" t="12602"/>
          <a:stretch/>
        </p:blipFill>
        <p:spPr>
          <a:xfrm>
            <a:off x="-82275" y="1272225"/>
            <a:ext cx="12290400" cy="5198675"/>
          </a:xfrm>
          <a:prstGeom prst="rect">
            <a:avLst/>
          </a:prstGeom>
          <a:noFill/>
          <a:ln>
            <a:noFill/>
          </a:ln>
        </p:spPr>
      </p:pic>
      <p:sp>
        <p:nvSpPr>
          <p:cNvPr id="118" name="Google Shape;118;p3"/>
          <p:cNvSpPr/>
          <p:nvPr/>
        </p:nvSpPr>
        <p:spPr>
          <a:xfrm>
            <a:off x="-90375" y="1272225"/>
            <a:ext cx="12306600" cy="5198700"/>
          </a:xfrm>
          <a:prstGeom prst="rect">
            <a:avLst/>
          </a:prstGeom>
          <a:solidFill>
            <a:srgbClr val="666666">
              <a:alpha val="74117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119" name="Google Shape;119;p3"/>
          <p:cNvGraphicFramePr/>
          <p:nvPr/>
        </p:nvGraphicFramePr>
        <p:xfrm>
          <a:off x="318150" y="23317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{AA192B1A-C169-42C3-AC75-5B5E4AB480B2}</a:tableStyleId>
              </a:tblPr>
              <a:tblGrid>
                <a:gridCol w="5744775"/>
                <a:gridCol w="5744775"/>
              </a:tblGrid>
              <a:tr h="3429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2800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Active Subscribers</a:t>
                      </a:r>
                      <a:endParaRPr sz="2800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68575" marL="68575">
                    <a:lnL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6666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2800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Inactive Subscribers</a:t>
                      </a:r>
                      <a:endParaRPr sz="2800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68575" marL="68575">
                    <a:lnL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666666"/>
                    </a:solidFill>
                  </a:tcPr>
                </a:tc>
              </a:tr>
              <a:tr h="60007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800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Business as Usual (BAU)</a:t>
                      </a:r>
                      <a:endParaRPr b="1" sz="2800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2600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Make no changes</a:t>
                      </a:r>
                      <a:endParaRPr sz="2600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68575" marL="68575">
                    <a:lnL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6666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800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Incentivize</a:t>
                      </a:r>
                      <a:endParaRPr b="1" sz="2800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2600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Give them an offer</a:t>
                      </a:r>
                      <a:endParaRPr sz="2600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68575" marL="68575">
                    <a:lnL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666666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190e2721020_0_19"/>
          <p:cNvSpPr/>
          <p:nvPr/>
        </p:nvSpPr>
        <p:spPr>
          <a:xfrm>
            <a:off x="-98401" y="1859989"/>
            <a:ext cx="12290400" cy="5016900"/>
          </a:xfrm>
          <a:prstGeom prst="rect">
            <a:avLst/>
          </a:prstGeom>
          <a:solidFill>
            <a:srgbClr val="66666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6" name="Google Shape;126;g190e2721020_0_19"/>
          <p:cNvSpPr/>
          <p:nvPr/>
        </p:nvSpPr>
        <p:spPr>
          <a:xfrm>
            <a:off x="-82284" y="-91440"/>
            <a:ext cx="12290400" cy="6949500"/>
          </a:xfrm>
          <a:prstGeom prst="rect">
            <a:avLst/>
          </a:prstGeom>
          <a:solidFill>
            <a:srgbClr val="406E9A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7" name="Google Shape;127;g190e2721020_0_19"/>
          <p:cNvSpPr txBox="1"/>
          <p:nvPr>
            <p:ph type="title"/>
          </p:nvPr>
        </p:nvSpPr>
        <p:spPr>
          <a:xfrm>
            <a:off x="0" y="0"/>
            <a:ext cx="12119400" cy="120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venir"/>
              <a:buNone/>
            </a:pPr>
            <a:r>
              <a:rPr b="1" lang="en-US" sz="3200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rPr>
              <a:t>Reactivation From Your Email Data</a:t>
            </a:r>
            <a:endParaRPr/>
          </a:p>
        </p:txBody>
      </p:sp>
      <p:pic>
        <p:nvPicPr>
          <p:cNvPr descr="Free illustrations of Network" id="128" name="Google Shape;128;g190e2721020_0_19"/>
          <p:cNvPicPr preferRelativeResize="0"/>
          <p:nvPr/>
        </p:nvPicPr>
        <p:blipFill rotWithShape="1">
          <a:blip r:embed="rId3">
            <a:alphaModFix/>
          </a:blip>
          <a:srcRect b="0" l="12667" r="18452" t="12602"/>
          <a:stretch/>
        </p:blipFill>
        <p:spPr>
          <a:xfrm>
            <a:off x="-82275" y="1272225"/>
            <a:ext cx="12290400" cy="5198675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g190e2721020_0_19"/>
          <p:cNvSpPr/>
          <p:nvPr/>
        </p:nvSpPr>
        <p:spPr>
          <a:xfrm>
            <a:off x="-90375" y="1272225"/>
            <a:ext cx="12306600" cy="5198700"/>
          </a:xfrm>
          <a:prstGeom prst="rect">
            <a:avLst/>
          </a:prstGeom>
          <a:solidFill>
            <a:srgbClr val="666666">
              <a:alpha val="7412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130" name="Google Shape;130;g190e2721020_0_19"/>
          <p:cNvGraphicFramePr/>
          <p:nvPr/>
        </p:nvGraphicFramePr>
        <p:xfrm>
          <a:off x="318150" y="227901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{AA192B1A-C169-42C3-AC75-5B5E4AB480B2}</a:tableStyleId>
              </a:tblPr>
              <a:tblGrid>
                <a:gridCol w="3829850"/>
                <a:gridCol w="3829850"/>
                <a:gridCol w="3829850"/>
              </a:tblGrid>
              <a:tr h="3429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2800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Active Subscribers</a:t>
                      </a:r>
                      <a:endParaRPr sz="2800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68575" marL="68575">
                    <a:lnL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6666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800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Inactive Subscribers</a:t>
                      </a:r>
                      <a:endParaRPr sz="2800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2600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 Business Cycle</a:t>
                      </a:r>
                      <a:endParaRPr sz="2600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68575" marL="68575">
                    <a:lnL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6666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2800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Inactive Subscribers</a:t>
                      </a:r>
                      <a:endParaRPr sz="2800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2600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 or More Business Cycles</a:t>
                      </a:r>
                      <a:endParaRPr sz="2600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68575" marL="68575">
                    <a:lnL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666666"/>
                    </a:solidFill>
                  </a:tcPr>
                </a:tc>
              </a:tr>
              <a:tr h="60007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800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Business as Usual (BAU)</a:t>
                      </a:r>
                      <a:endParaRPr b="1" sz="2800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2600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Make no changes</a:t>
                      </a:r>
                      <a:endParaRPr sz="2600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68575" marL="68575">
                    <a:lnL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6666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800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Incentivize</a:t>
                      </a:r>
                      <a:endParaRPr b="1" sz="2800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2600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Give them an offer</a:t>
                      </a:r>
                      <a:endParaRPr sz="2600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68575" marL="68575">
                    <a:lnL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6666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800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Stop Mailing</a:t>
                      </a:r>
                      <a:endParaRPr b="1" sz="2800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2600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Add these to your inactive subscribers list</a:t>
                      </a:r>
                      <a:endParaRPr sz="2600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68575" marL="68575">
                    <a:lnL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666666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190e2721020_0_29"/>
          <p:cNvSpPr/>
          <p:nvPr/>
        </p:nvSpPr>
        <p:spPr>
          <a:xfrm>
            <a:off x="-98401" y="1859989"/>
            <a:ext cx="12290400" cy="5016900"/>
          </a:xfrm>
          <a:prstGeom prst="rect">
            <a:avLst/>
          </a:prstGeom>
          <a:solidFill>
            <a:srgbClr val="66666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7" name="Google Shape;137;g190e2721020_0_29"/>
          <p:cNvSpPr/>
          <p:nvPr/>
        </p:nvSpPr>
        <p:spPr>
          <a:xfrm>
            <a:off x="-82284" y="-91440"/>
            <a:ext cx="12290400" cy="6949500"/>
          </a:xfrm>
          <a:prstGeom prst="rect">
            <a:avLst/>
          </a:prstGeom>
          <a:solidFill>
            <a:srgbClr val="406E9A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8" name="Google Shape;138;g190e2721020_0_29"/>
          <p:cNvSpPr txBox="1"/>
          <p:nvPr>
            <p:ph type="title"/>
          </p:nvPr>
        </p:nvSpPr>
        <p:spPr>
          <a:xfrm>
            <a:off x="0" y="0"/>
            <a:ext cx="12119400" cy="120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venir"/>
              <a:buNone/>
            </a:pPr>
            <a:r>
              <a:rPr b="1" lang="en-US" sz="3200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rPr>
              <a:t>Reactivation From Your Email Data</a:t>
            </a:r>
            <a:endParaRPr/>
          </a:p>
        </p:txBody>
      </p:sp>
      <p:pic>
        <p:nvPicPr>
          <p:cNvPr descr="Free illustrations of Network" id="139" name="Google Shape;139;g190e2721020_0_29"/>
          <p:cNvPicPr preferRelativeResize="0"/>
          <p:nvPr/>
        </p:nvPicPr>
        <p:blipFill rotWithShape="1">
          <a:blip r:embed="rId3">
            <a:alphaModFix/>
          </a:blip>
          <a:srcRect b="0" l="12667" r="18452" t="12602"/>
          <a:stretch/>
        </p:blipFill>
        <p:spPr>
          <a:xfrm>
            <a:off x="-82275" y="1272225"/>
            <a:ext cx="12290400" cy="5198675"/>
          </a:xfrm>
          <a:prstGeom prst="rect">
            <a:avLst/>
          </a:prstGeom>
          <a:noFill/>
          <a:ln>
            <a:noFill/>
          </a:ln>
        </p:spPr>
      </p:pic>
      <p:sp>
        <p:nvSpPr>
          <p:cNvPr id="140" name="Google Shape;140;g190e2721020_0_29"/>
          <p:cNvSpPr/>
          <p:nvPr/>
        </p:nvSpPr>
        <p:spPr>
          <a:xfrm>
            <a:off x="-90375" y="1272225"/>
            <a:ext cx="12306600" cy="5198700"/>
          </a:xfrm>
          <a:prstGeom prst="rect">
            <a:avLst/>
          </a:prstGeom>
          <a:solidFill>
            <a:srgbClr val="666666">
              <a:alpha val="7412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141" name="Google Shape;141;g190e2721020_0_29"/>
          <p:cNvGraphicFramePr/>
          <p:nvPr/>
        </p:nvGraphicFramePr>
        <p:xfrm>
          <a:off x="318150" y="23317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{AA192B1A-C169-42C3-AC75-5B5E4AB480B2}</a:tableStyleId>
              </a:tblPr>
              <a:tblGrid>
                <a:gridCol w="1914925"/>
                <a:gridCol w="1914925"/>
                <a:gridCol w="1914925"/>
                <a:gridCol w="1914925"/>
                <a:gridCol w="1914925"/>
              </a:tblGrid>
              <a:tr h="3429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t/>
                      </a:r>
                      <a:endParaRPr sz="2800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68575" marL="68575">
                    <a:lnL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6666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t/>
                      </a:r>
                      <a:endParaRPr sz="2800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68575" marL="68575">
                    <a:lnL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666666"/>
                    </a:solidFill>
                  </a:tcPr>
                </a:tc>
                <a:tc gridSpan="3"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2800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Email Engagement Signal</a:t>
                      </a:r>
                      <a:endParaRPr sz="2800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68575" marL="68575">
                    <a:lnL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666666"/>
                    </a:solidFill>
                  </a:tcPr>
                </a:tc>
                <a:tc hMerge="1"/>
                <a:tc hMerge="1"/>
              </a:tr>
              <a:tr h="3429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t/>
                      </a:r>
                      <a:endParaRPr sz="2800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68575" marL="68575">
                    <a:lnL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6666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t/>
                      </a:r>
                      <a:endParaRPr sz="2800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68575" marL="68575">
                    <a:lnL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6666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2800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Active Subscribers</a:t>
                      </a:r>
                      <a:endParaRPr sz="2800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68575" marL="68575">
                    <a:lnL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6666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800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Inactive Subscribers</a:t>
                      </a:r>
                      <a:endParaRPr sz="2800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2600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 Business Cycle</a:t>
                      </a:r>
                      <a:endParaRPr sz="2600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68575" marL="68575">
                    <a:lnL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6666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800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Inactive Subscribers</a:t>
                      </a:r>
                      <a:endParaRPr sz="2800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2600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 or More Cycles</a:t>
                      </a:r>
                      <a:endParaRPr sz="2600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68575" marL="68575">
                    <a:lnL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666666"/>
                    </a:solidFill>
                  </a:tcPr>
                </a:tc>
              </a:tr>
              <a:tr h="600075">
                <a:tc rowSpan="3"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2800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Ecommerce Engagement Signal</a:t>
                      </a:r>
                      <a:endParaRPr sz="2800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68575" marL="68575">
                    <a:lnL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6666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2800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Active</a:t>
                      </a:r>
                      <a:endParaRPr b="1" sz="2800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68575" marL="68575">
                    <a:lnL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6666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800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Business as Usual (BAU)</a:t>
                      </a:r>
                      <a:endParaRPr b="1" sz="2800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2600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Make no changes</a:t>
                      </a:r>
                      <a:endParaRPr sz="2600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68575" marL="68575">
                    <a:lnL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6666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800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Incentivize</a:t>
                      </a:r>
                      <a:endParaRPr b="1" sz="2800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2600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Give them an offer</a:t>
                      </a:r>
                      <a:endParaRPr sz="2600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68575" marL="68575">
                    <a:lnL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6666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800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Ramp Down</a:t>
                      </a:r>
                      <a:endParaRPr b="1" sz="2800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2600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Mail them less frequently but maintain consistency</a:t>
                      </a:r>
                      <a:endParaRPr sz="2600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68575" marL="68575">
                    <a:lnL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666666"/>
                    </a:solidFill>
                  </a:tcPr>
                </a:tc>
              </a:tr>
              <a:tr h="600075">
                <a:tc vMerge="1"/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2800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Inactive </a:t>
                      </a:r>
                      <a:endParaRPr sz="2800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2600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 Business Cycle</a:t>
                      </a:r>
                      <a:endParaRPr b="1" sz="2800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68575" marL="68575">
                    <a:lnL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6666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800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Small Incentive</a:t>
                      </a:r>
                      <a:endParaRPr b="1" sz="2800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2600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Give them an offer based on previous purchases</a:t>
                      </a:r>
                      <a:endParaRPr sz="2600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68575" marL="68575">
                    <a:lnL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6666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-US" sz="2800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Small Incentive</a:t>
                      </a:r>
                      <a:endParaRPr b="1" sz="2800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2600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Give them an offer based on previous purchases</a:t>
                      </a:r>
                      <a:endParaRPr sz="2600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t/>
                      </a:r>
                      <a:endParaRPr b="1" sz="2800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68575" marL="68575">
                    <a:lnL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6666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-US" sz="2800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Ramp Down</a:t>
                      </a:r>
                      <a:endParaRPr b="1" sz="2800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2600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Mail them less frequently but maintain consistency</a:t>
                      </a:r>
                      <a:endParaRPr b="1" sz="2800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t/>
                      </a:r>
                      <a:endParaRPr b="1" sz="2800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68575" marL="68575">
                    <a:lnL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666666"/>
                    </a:solidFill>
                  </a:tcPr>
                </a:tc>
              </a:tr>
              <a:tr h="600075">
                <a:tc vMerge="1"/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2800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Inactive </a:t>
                      </a:r>
                      <a:endParaRPr sz="2800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2600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 or More Cycles</a:t>
                      </a:r>
                      <a:endParaRPr sz="2800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68575" marL="68575">
                    <a:lnL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6666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t/>
                      </a:r>
                      <a:endParaRPr b="1" sz="2800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68575" marL="68575">
                    <a:lnL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6666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t/>
                      </a:r>
                      <a:endParaRPr b="1" sz="2800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68575" marL="68575">
                    <a:lnL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6666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800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Stop Mailing</a:t>
                      </a:r>
                      <a:endParaRPr b="1" sz="2800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2600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Add these to your inactive subscribers list</a:t>
                      </a:r>
                      <a:endParaRPr b="1" sz="2800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68575" marL="68575">
                    <a:lnL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666666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4"/>
          <p:cNvSpPr/>
          <p:nvPr/>
        </p:nvSpPr>
        <p:spPr>
          <a:xfrm>
            <a:off x="4123944" y="0"/>
            <a:ext cx="8068056" cy="6858000"/>
          </a:xfrm>
          <a:prstGeom prst="rect">
            <a:avLst/>
          </a:prstGeom>
          <a:solidFill>
            <a:srgbClr val="406E9A">
              <a:alpha val="800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7" name="Google Shape;147;p4"/>
          <p:cNvSpPr/>
          <p:nvPr/>
        </p:nvSpPr>
        <p:spPr>
          <a:xfrm>
            <a:off x="-118872" y="-2"/>
            <a:ext cx="4242816" cy="6858001"/>
          </a:xfrm>
          <a:prstGeom prst="rect">
            <a:avLst/>
          </a:prstGeom>
          <a:solidFill>
            <a:srgbClr val="66666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1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Graphical user interface, application&#10;&#10;Description automatically generated" id="148" name="Google Shape;148;p4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707416" y="121806"/>
            <a:ext cx="7045200" cy="6614400"/>
          </a:xfrm>
          <a:prstGeom prst="rect">
            <a:avLst/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</p:pic>
      <p:sp>
        <p:nvSpPr>
          <p:cNvPr id="149" name="Google Shape;149;p4"/>
          <p:cNvSpPr txBox="1"/>
          <p:nvPr/>
        </p:nvSpPr>
        <p:spPr>
          <a:xfrm>
            <a:off x="227200" y="2231975"/>
            <a:ext cx="3549300" cy="417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US" sz="20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  <a:extLst>
                  <a:ext uri="http://customooxmlschemas.google.com/">
                    <go:slidesCustomData xmlns:go="http://customooxmlschemas.google.com/" textRoundtripDataId="5"/>
                  </a:ext>
                </a:extLst>
              </a:rPr>
              <a:t>Measure and quickly fix deliverability and validation errors before they even happen.</a:t>
            </a:r>
            <a:endParaRPr b="1" i="0" sz="2000" u="none" cap="none" strike="noStrik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US" sz="20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rPr>
              <a:t>Responsibly reactivate lapsed and under- performing subscribers.</a:t>
            </a:r>
            <a:endParaRPr b="1" i="0" sz="1200" u="none" cap="none" strike="noStrik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US" sz="20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rPr>
              <a:t>Identify untapped revenue  through better targeting.</a:t>
            </a:r>
            <a:endParaRPr b="1" i="0" sz="1200" u="none" cap="none" strike="noStrik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US" sz="20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rPr>
              <a:t>Automatically create smarter </a:t>
            </a:r>
            <a:r>
              <a:rPr b="1" i="0" lang="en-US" sz="20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  <a:extLst>
                  <a:ext uri="http://customooxmlschemas.google.com/">
                    <go:slidesCustomData xmlns:go="http://customooxmlschemas.google.com/" textRoundtripDataId="6"/>
                  </a:ext>
                </a:extLst>
              </a:rPr>
              <a:t>segments</a:t>
            </a:r>
            <a:r>
              <a:rPr b="1" i="0" lang="en-US" sz="20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rPr>
              <a:t> throughout your email program.</a:t>
            </a:r>
            <a:endParaRPr b="1" i="0" sz="2000" u="none" cap="none" strike="noStrik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150" name="Google Shape;150;p4"/>
          <p:cNvSpPr txBox="1"/>
          <p:nvPr/>
        </p:nvSpPr>
        <p:spPr>
          <a:xfrm>
            <a:off x="310896" y="1249817"/>
            <a:ext cx="34656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i="0" lang="en-US" sz="32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rPr>
              <a:t>USE </a:t>
            </a:r>
            <a:r>
              <a:rPr b="1" i="0" lang="en-US" sz="32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  <a:extLst>
                  <a:ext uri="http://customooxmlschemas.google.com/">
                    <go:slidesCustomData xmlns:go="http://customooxmlschemas.google.com/" textRoundtripDataId="7"/>
                  </a:ext>
                </a:extLst>
              </a:rPr>
              <a:t>CASES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5"/>
          <p:cNvSpPr/>
          <p:nvPr/>
        </p:nvSpPr>
        <p:spPr>
          <a:xfrm>
            <a:off x="4123944" y="0"/>
            <a:ext cx="8068056" cy="6858000"/>
          </a:xfrm>
          <a:prstGeom prst="rect">
            <a:avLst/>
          </a:prstGeom>
          <a:solidFill>
            <a:srgbClr val="406E9A">
              <a:alpha val="800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6" name="Google Shape;156;p5"/>
          <p:cNvSpPr/>
          <p:nvPr/>
        </p:nvSpPr>
        <p:spPr>
          <a:xfrm>
            <a:off x="-118872" y="-2"/>
            <a:ext cx="4242816" cy="6858001"/>
          </a:xfrm>
          <a:prstGeom prst="rect">
            <a:avLst/>
          </a:prstGeom>
          <a:solidFill>
            <a:srgbClr val="66666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1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Graphical user interface, application&#10;&#10;Description automatically generated" id="157" name="Google Shape;157;p5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707429" y="121806"/>
            <a:ext cx="7045200" cy="6614400"/>
          </a:xfrm>
          <a:prstGeom prst="rect">
            <a:avLst/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</p:pic>
      <p:sp>
        <p:nvSpPr>
          <p:cNvPr id="158" name="Google Shape;158;p5"/>
          <p:cNvSpPr txBox="1"/>
          <p:nvPr/>
        </p:nvSpPr>
        <p:spPr>
          <a:xfrm>
            <a:off x="227890" y="2232241"/>
            <a:ext cx="3549300" cy="1323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US" sz="20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rPr>
              <a:t>With over 2 billion unique emails analyzed, our datapool is unparalleled in the industry.</a:t>
            </a:r>
            <a:endParaRPr b="1" i="0" sz="2000" u="none" cap="none" strike="noStrik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159" name="Google Shape;159;p5"/>
          <p:cNvSpPr/>
          <p:nvPr/>
        </p:nvSpPr>
        <p:spPr>
          <a:xfrm>
            <a:off x="4879315" y="1701198"/>
            <a:ext cx="1235700" cy="922500"/>
          </a:xfrm>
          <a:prstGeom prst="roundRect">
            <a:avLst>
              <a:gd fmla="val 16667" name="adj"/>
            </a:avLst>
          </a:prstGeom>
          <a:noFill/>
          <a:ln cap="flat" cmpd="sng" w="50800">
            <a:solidFill>
              <a:schemeClr val="accent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0" name="Google Shape;160;p5"/>
          <p:cNvSpPr txBox="1"/>
          <p:nvPr/>
        </p:nvSpPr>
        <p:spPr>
          <a:xfrm>
            <a:off x="310896" y="1249817"/>
            <a:ext cx="3465576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i="0" lang="en-US" sz="32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rPr>
              <a:t>MATCH RATE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6"/>
          <p:cNvSpPr/>
          <p:nvPr/>
        </p:nvSpPr>
        <p:spPr>
          <a:xfrm>
            <a:off x="4123944" y="0"/>
            <a:ext cx="8068200" cy="6858000"/>
          </a:xfrm>
          <a:prstGeom prst="rect">
            <a:avLst/>
          </a:prstGeom>
          <a:solidFill>
            <a:srgbClr val="406E9A">
              <a:alpha val="800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6" name="Google Shape;166;p6"/>
          <p:cNvSpPr/>
          <p:nvPr/>
        </p:nvSpPr>
        <p:spPr>
          <a:xfrm>
            <a:off x="-118872" y="-2"/>
            <a:ext cx="4242816" cy="6858001"/>
          </a:xfrm>
          <a:prstGeom prst="rect">
            <a:avLst/>
          </a:prstGeom>
          <a:solidFill>
            <a:srgbClr val="66666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1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Graphical user interface, application&#10;&#10;Description automatically generated" id="167" name="Google Shape;167;p6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701900" y="121806"/>
            <a:ext cx="7045200" cy="6614400"/>
          </a:xfrm>
          <a:prstGeom prst="rect">
            <a:avLst/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</p:pic>
      <p:sp>
        <p:nvSpPr>
          <p:cNvPr id="168" name="Google Shape;168;p6"/>
          <p:cNvSpPr txBox="1"/>
          <p:nvPr/>
        </p:nvSpPr>
        <p:spPr>
          <a:xfrm>
            <a:off x="227878" y="2232241"/>
            <a:ext cx="3549300" cy="237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US" sz="20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rPr>
              <a:t>Engagement score is one of our most powerful and useful metrics. </a:t>
            </a:r>
            <a:endParaRPr b="1" i="0" sz="2000" u="none" cap="none" strike="noStrik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US" sz="20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rPr>
              <a:t>Marketers use this score to confidently identify who they should be re-engaging and who they should not.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9" name="Google Shape;169;p6"/>
          <p:cNvSpPr/>
          <p:nvPr/>
        </p:nvSpPr>
        <p:spPr>
          <a:xfrm>
            <a:off x="6019445" y="1727856"/>
            <a:ext cx="3649500" cy="1468500"/>
          </a:xfrm>
          <a:prstGeom prst="roundRect">
            <a:avLst>
              <a:gd fmla="val 16667" name="adj"/>
            </a:avLst>
          </a:prstGeom>
          <a:noFill/>
          <a:ln cap="flat" cmpd="sng" w="50800">
            <a:solidFill>
              <a:schemeClr val="accent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0" name="Google Shape;170;p6"/>
          <p:cNvSpPr txBox="1"/>
          <p:nvPr/>
        </p:nvSpPr>
        <p:spPr>
          <a:xfrm>
            <a:off x="310896" y="1249817"/>
            <a:ext cx="3549318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i="0" lang="en-US" sz="32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rPr>
              <a:t>ENGAGEMENT</a:t>
            </a:r>
            <a:endParaRPr b="1" i="0" sz="3600" u="none" cap="none" strike="noStrik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7"/>
          <p:cNvSpPr/>
          <p:nvPr/>
        </p:nvSpPr>
        <p:spPr>
          <a:xfrm>
            <a:off x="4123944" y="0"/>
            <a:ext cx="8068056" cy="6858000"/>
          </a:xfrm>
          <a:prstGeom prst="rect">
            <a:avLst/>
          </a:prstGeom>
          <a:solidFill>
            <a:srgbClr val="406E9A">
              <a:alpha val="800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6" name="Google Shape;176;p7"/>
          <p:cNvSpPr/>
          <p:nvPr/>
        </p:nvSpPr>
        <p:spPr>
          <a:xfrm>
            <a:off x="-118872" y="0"/>
            <a:ext cx="4242816" cy="6858000"/>
          </a:xfrm>
          <a:prstGeom prst="rect">
            <a:avLst/>
          </a:prstGeom>
          <a:solidFill>
            <a:srgbClr val="66666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1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Graphical user interface, application&#10;&#10;Description automatically generated" id="177" name="Google Shape;177;p7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708771" y="121806"/>
            <a:ext cx="7045200" cy="6614400"/>
          </a:xfrm>
          <a:prstGeom prst="rect">
            <a:avLst/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</p:pic>
      <p:sp>
        <p:nvSpPr>
          <p:cNvPr id="178" name="Google Shape;178;p7"/>
          <p:cNvSpPr/>
          <p:nvPr/>
        </p:nvSpPr>
        <p:spPr>
          <a:xfrm flipH="1">
            <a:off x="9665100" y="1758406"/>
            <a:ext cx="1764900" cy="1468500"/>
          </a:xfrm>
          <a:prstGeom prst="roundRect">
            <a:avLst>
              <a:gd fmla="val 16667" name="adj"/>
            </a:avLst>
          </a:prstGeom>
          <a:noFill/>
          <a:ln cap="flat" cmpd="sng" w="50800">
            <a:solidFill>
              <a:schemeClr val="accent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9" name="Google Shape;179;p7"/>
          <p:cNvSpPr txBox="1"/>
          <p:nvPr/>
        </p:nvSpPr>
        <p:spPr>
          <a:xfrm>
            <a:off x="310896" y="1249817"/>
            <a:ext cx="3465576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i="0" lang="en-US" sz="32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rPr>
              <a:t>VALIDATION</a:t>
            </a:r>
            <a:endParaRPr b="1" i="0" sz="3600" u="none" cap="none" strike="noStrik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180" name="Google Shape;180;p7"/>
          <p:cNvSpPr txBox="1"/>
          <p:nvPr/>
        </p:nvSpPr>
        <p:spPr>
          <a:xfrm>
            <a:off x="227878" y="2238871"/>
            <a:ext cx="3549300" cy="1939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US" sz="20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rPr>
              <a:t>Validation analyzes multi-brand user behavior to identify addressable audience rather than technically deliverable addresses.</a:t>
            </a:r>
            <a:endParaRPr b="1" i="0" sz="2000" u="none" cap="none" strike="noStrik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g12b86bc8011_0_2"/>
          <p:cNvSpPr/>
          <p:nvPr/>
        </p:nvSpPr>
        <p:spPr>
          <a:xfrm flipH="1" rot="10800000">
            <a:off x="-44635" y="1342484"/>
            <a:ext cx="12281400" cy="5577300"/>
          </a:xfrm>
          <a:prstGeom prst="rect">
            <a:avLst/>
          </a:prstGeom>
          <a:solidFill>
            <a:srgbClr val="666666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6" name="Google Shape;186;g12b86bc8011_0_2"/>
          <p:cNvSpPr/>
          <p:nvPr/>
        </p:nvSpPr>
        <p:spPr>
          <a:xfrm>
            <a:off x="-44634" y="-16476"/>
            <a:ext cx="12281400" cy="1387200"/>
          </a:xfrm>
          <a:prstGeom prst="rect">
            <a:avLst/>
          </a:prstGeom>
          <a:solidFill>
            <a:srgbClr val="406E9A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7" name="Google Shape;187;g12b86bc8011_0_2"/>
          <p:cNvSpPr txBox="1"/>
          <p:nvPr/>
        </p:nvSpPr>
        <p:spPr>
          <a:xfrm>
            <a:off x="0" y="258027"/>
            <a:ext cx="12159900" cy="655500"/>
          </a:xfrm>
          <a:prstGeom prst="rect">
            <a:avLst/>
          </a:prstGeom>
          <a:noFill/>
          <a:ln>
            <a:noFill/>
          </a:ln>
          <a:effectLst>
            <a:outerShdw rotWithShape="0" algn="bl" dir="2940000" dist="19050">
              <a:srgbClr val="000000">
                <a:alpha val="16470"/>
              </a:srgbClr>
            </a:outerShdw>
          </a:effectLst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i="0" lang="en-US" sz="32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rPr>
              <a:t>Deliverability</a:t>
            </a:r>
            <a:endParaRPr b="1" i="0" sz="3200" u="none" cap="none" strike="noStrik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188" name="Google Shape;188;g12b86bc8011_0_2"/>
          <p:cNvSpPr txBox="1"/>
          <p:nvPr/>
        </p:nvSpPr>
        <p:spPr>
          <a:xfrm>
            <a:off x="3002692" y="3266988"/>
            <a:ext cx="6153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9" name="Google Shape;189;g12b86bc8011_0_2"/>
          <p:cNvSpPr txBox="1"/>
          <p:nvPr/>
        </p:nvSpPr>
        <p:spPr>
          <a:xfrm>
            <a:off x="481914" y="1746816"/>
            <a:ext cx="61536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en-US" sz="24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rPr>
              <a:t>REACH = REVENUE</a:t>
            </a:r>
            <a:endParaRPr b="1" i="0" sz="2400" u="none" cap="none" strike="noStrik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190" name="Google Shape;190;g12b86bc8011_0_2"/>
          <p:cNvSpPr txBox="1"/>
          <p:nvPr/>
        </p:nvSpPr>
        <p:spPr>
          <a:xfrm>
            <a:off x="481925" y="2360600"/>
            <a:ext cx="7793400" cy="3119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0" lang="en-US" sz="20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rPr>
              <a:t>A national business to consumer brand tested Listfit’s data against </a:t>
            </a:r>
            <a:r>
              <a:rPr b="1" i="0" lang="en-US" sz="20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  <a:extLst>
                  <a:ext uri="http://customooxmlschemas.google.com/">
                    <go:slidesCustomData xmlns:go="http://customooxmlschemas.google.com/" textRoundtripDataId="8"/>
                  </a:ext>
                </a:extLst>
              </a:rPr>
              <a:t>Validity</a:t>
            </a:r>
            <a:r>
              <a:rPr b="1" i="0" lang="en-US" sz="20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rPr>
              <a:t>’s Deliverability suite of products: </a:t>
            </a:r>
            <a:endParaRPr b="1" i="0" sz="2000" u="none" cap="none" strike="noStrik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0" lang="en-US" sz="20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  <a:extLst>
                  <a:ext uri="http://customooxmlschemas.google.com/">
                    <go:slidesCustomData xmlns:go="http://customooxmlschemas.google.com/" textRoundtripDataId="9"/>
                  </a:ext>
                </a:extLst>
              </a:rPr>
              <a:t>In a list of inactive subscribers ListFit identified 45% more valid emails than BriteVerify. This represents substantial lost engagement and revenue that Listfit was able to identify and reach. </a:t>
            </a:r>
            <a:endParaRPr b="1" i="0" sz="2000" u="none" cap="none" strike="noStrik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0" lang="en-US" sz="20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rPr>
              <a:t>I</a:t>
            </a:r>
            <a:r>
              <a:rPr b="1" i="0" lang="en-US" sz="20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  <a:extLst>
                  <a:ext uri="http://customooxmlschemas.google.com/">
                    <go:slidesCustomData xmlns:go="http://customooxmlschemas.google.com/" textRoundtripDataId="10"/>
                  </a:ext>
                </a:extLst>
              </a:rPr>
              <a:t>n addition using ListFit they’ve been able to improve deliverability from a 3 year “red” reputation to “green” enabling them to reach list members they could not before.</a:t>
            </a:r>
            <a:endParaRPr b="1" i="0" sz="2000" u="none" cap="none" strike="noStrik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191" name="Google Shape;191;g12b86bc8011_0_2"/>
          <p:cNvSpPr/>
          <p:nvPr/>
        </p:nvSpPr>
        <p:spPr>
          <a:xfrm>
            <a:off x="8946292" y="1340950"/>
            <a:ext cx="3290400" cy="5578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2" name="Google Shape;192;g12b86bc8011_0_2"/>
          <p:cNvSpPr txBox="1"/>
          <p:nvPr/>
        </p:nvSpPr>
        <p:spPr>
          <a:xfrm>
            <a:off x="9296400" y="2029674"/>
            <a:ext cx="26568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US" sz="1800" u="none" cap="none" strike="noStrike">
                <a:solidFill>
                  <a:srgbClr val="666666"/>
                </a:solidFill>
                <a:latin typeface="Avenir"/>
                <a:ea typeface="Avenir"/>
                <a:cs typeface="Avenir"/>
                <a:sym typeface="Avenir"/>
              </a:rPr>
              <a:t>PROBLEM</a:t>
            </a:r>
            <a:endParaRPr b="1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3" name="Google Shape;193;g12b86bc8011_0_2"/>
          <p:cNvSpPr txBox="1"/>
          <p:nvPr/>
        </p:nvSpPr>
        <p:spPr>
          <a:xfrm>
            <a:off x="9296400" y="3752141"/>
            <a:ext cx="26568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US" sz="1800" u="none" cap="none" strike="noStrike">
                <a:solidFill>
                  <a:srgbClr val="666666"/>
                </a:solidFill>
                <a:latin typeface="Avenir"/>
                <a:ea typeface="Avenir"/>
                <a:cs typeface="Avenir"/>
                <a:sym typeface="Avenir"/>
              </a:rPr>
              <a:t>SOLUTION</a:t>
            </a:r>
            <a:endParaRPr b="1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4" name="Google Shape;194;g12b86bc8011_0_2"/>
          <p:cNvSpPr txBox="1"/>
          <p:nvPr/>
        </p:nvSpPr>
        <p:spPr>
          <a:xfrm>
            <a:off x="9296400" y="4066123"/>
            <a:ext cx="26568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US" sz="1800" u="none" cap="none" strike="noStrike">
                <a:solidFill>
                  <a:srgbClr val="666666"/>
                </a:solidFill>
                <a:latin typeface="Avenir"/>
                <a:ea typeface="Avenir"/>
                <a:cs typeface="Avenir"/>
                <a:sym typeface="Avenir"/>
              </a:rPr>
              <a:t>ListFit analyzes user behavior to identify addressable audience </a:t>
            </a:r>
            <a:endParaRPr b="1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5" name="Google Shape;195;g12b86bc8011_0_2"/>
          <p:cNvSpPr txBox="1"/>
          <p:nvPr/>
        </p:nvSpPr>
        <p:spPr>
          <a:xfrm>
            <a:off x="9296400" y="5287606"/>
            <a:ext cx="26568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US" sz="1800" u="none" cap="none" strike="noStrike">
                <a:solidFill>
                  <a:srgbClr val="666666"/>
                </a:solidFill>
                <a:latin typeface="Avenir"/>
                <a:ea typeface="Avenir"/>
                <a:cs typeface="Avenir"/>
                <a:sym typeface="Avenir"/>
              </a:rPr>
              <a:t>RESULT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96" name="Google Shape;196;g12b86bc8011_0_2"/>
          <p:cNvGrpSpPr/>
          <p:nvPr/>
        </p:nvGrpSpPr>
        <p:grpSpPr>
          <a:xfrm>
            <a:off x="9146058" y="5481769"/>
            <a:ext cx="2564100" cy="977206"/>
            <a:chOff x="9146058" y="5125372"/>
            <a:chExt cx="2564100" cy="977206"/>
          </a:xfrm>
        </p:grpSpPr>
        <p:sp>
          <p:nvSpPr>
            <p:cNvPr id="197" name="Google Shape;197;g12b86bc8011_0_2"/>
            <p:cNvSpPr txBox="1"/>
            <p:nvPr/>
          </p:nvSpPr>
          <p:spPr>
            <a:xfrm>
              <a:off x="9271671" y="5763878"/>
              <a:ext cx="2438400" cy="338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b="1" i="0" lang="en-US" sz="1600" u="none" cap="none" strike="noStrike">
                  <a:solidFill>
                    <a:srgbClr val="666666"/>
                  </a:solidFill>
                  <a:latin typeface="Avenir"/>
                  <a:ea typeface="Avenir"/>
                  <a:cs typeface="Avenir"/>
                  <a:sym typeface="Avenir"/>
                </a:rPr>
                <a:t>Greater audience size</a:t>
              </a:r>
              <a:endParaRPr b="1" i="0" sz="1600" u="none" cap="none" strike="noStrike">
                <a:solidFill>
                  <a:srgbClr val="666666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198" name="Google Shape;198;g12b86bc8011_0_2"/>
            <p:cNvSpPr txBox="1"/>
            <p:nvPr/>
          </p:nvSpPr>
          <p:spPr>
            <a:xfrm>
              <a:off x="9146058" y="5125372"/>
              <a:ext cx="2564100" cy="831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Arial"/>
                <a:buNone/>
              </a:pPr>
              <a:r>
                <a:rPr b="1" i="0" lang="en-US" sz="4800" u="none" cap="none" strike="noStrike">
                  <a:solidFill>
                    <a:srgbClr val="548135"/>
                  </a:solidFill>
                  <a:latin typeface="Calibri"/>
                  <a:ea typeface="Calibri"/>
                  <a:cs typeface="Calibri"/>
                  <a:sym typeface="Calibri"/>
                </a:rPr>
                <a:t>+45%</a:t>
              </a:r>
              <a:endParaRPr b="0" i="0" sz="4800" u="none" cap="none" strike="noStrike">
                <a:solidFill>
                  <a:srgbClr val="548135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99" name="Google Shape;199;g12b86bc8011_0_2"/>
          <p:cNvSpPr txBox="1"/>
          <p:nvPr/>
        </p:nvSpPr>
        <p:spPr>
          <a:xfrm>
            <a:off x="9296400" y="2301042"/>
            <a:ext cx="2656800" cy="12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US" sz="1800" u="none" cap="none" strike="noStrike">
                <a:solidFill>
                  <a:srgbClr val="666666"/>
                </a:solidFill>
                <a:latin typeface="Avenir"/>
                <a:ea typeface="Avenir"/>
                <a:cs typeface="Avenir"/>
                <a:sym typeface="Avenir"/>
              </a:rPr>
              <a:t>Address validators rely on SMTP transactions but mailbox providers consider engagement</a:t>
            </a:r>
            <a:endParaRPr b="1" i="0" sz="1800" u="none" cap="none" strike="noStrike">
              <a:solidFill>
                <a:srgbClr val="666666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8"/>
          <p:cNvSpPr/>
          <p:nvPr/>
        </p:nvSpPr>
        <p:spPr>
          <a:xfrm>
            <a:off x="4123944" y="0"/>
            <a:ext cx="8068056" cy="6858000"/>
          </a:xfrm>
          <a:prstGeom prst="rect">
            <a:avLst/>
          </a:prstGeom>
          <a:solidFill>
            <a:srgbClr val="406E9A">
              <a:alpha val="800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5" name="Google Shape;205;p8"/>
          <p:cNvSpPr/>
          <p:nvPr/>
        </p:nvSpPr>
        <p:spPr>
          <a:xfrm>
            <a:off x="-118872" y="-2"/>
            <a:ext cx="4242816" cy="6858001"/>
          </a:xfrm>
          <a:prstGeom prst="rect">
            <a:avLst/>
          </a:prstGeom>
          <a:solidFill>
            <a:srgbClr val="66666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1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Graphical user interface, application&#10;&#10;Description automatically generated" id="206" name="Google Shape;206;p8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703871" y="121806"/>
            <a:ext cx="7045200" cy="6614400"/>
          </a:xfrm>
          <a:prstGeom prst="rect">
            <a:avLst/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</p:pic>
      <p:sp>
        <p:nvSpPr>
          <p:cNvPr id="207" name="Google Shape;207;p8"/>
          <p:cNvSpPr/>
          <p:nvPr/>
        </p:nvSpPr>
        <p:spPr>
          <a:xfrm flipH="1">
            <a:off x="4928726" y="5659002"/>
            <a:ext cx="1128600" cy="864900"/>
          </a:xfrm>
          <a:prstGeom prst="roundRect">
            <a:avLst>
              <a:gd fmla="val 16667" name="adj"/>
            </a:avLst>
          </a:prstGeom>
          <a:noFill/>
          <a:ln cap="flat" cmpd="sng" w="50800">
            <a:solidFill>
              <a:schemeClr val="accent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8" name="Google Shape;208;p8"/>
          <p:cNvSpPr txBox="1"/>
          <p:nvPr/>
        </p:nvSpPr>
        <p:spPr>
          <a:xfrm>
            <a:off x="310895" y="1249817"/>
            <a:ext cx="41592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i="0" lang="en-US" sz="32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rPr>
              <a:t>HYPER-ENGAGED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9" name="Google Shape;209;p8"/>
          <p:cNvSpPr txBox="1"/>
          <p:nvPr/>
        </p:nvSpPr>
        <p:spPr>
          <a:xfrm>
            <a:off x="227890" y="2227221"/>
            <a:ext cx="3549300" cy="2067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US" sz="20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rPr>
              <a:t>The hyper-engaged segment has a proven performance.</a:t>
            </a:r>
            <a:endParaRPr b="1" i="0" sz="2000" u="none" cap="none" strike="noStrik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US" sz="20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rPr>
              <a:t>These are a brand’s ambassadors and influencers who outperform every other segment.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9"/>
          <p:cNvSpPr/>
          <p:nvPr/>
        </p:nvSpPr>
        <p:spPr>
          <a:xfrm>
            <a:off x="-44634" y="-16476"/>
            <a:ext cx="12281400" cy="1387200"/>
          </a:xfrm>
          <a:prstGeom prst="rect">
            <a:avLst/>
          </a:prstGeom>
          <a:solidFill>
            <a:srgbClr val="406E9A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5" name="Google Shape;215;p9"/>
          <p:cNvSpPr/>
          <p:nvPr/>
        </p:nvSpPr>
        <p:spPr>
          <a:xfrm flipH="1" rot="10800000">
            <a:off x="-44635" y="1342610"/>
            <a:ext cx="12281269" cy="5577174"/>
          </a:xfrm>
          <a:prstGeom prst="rect">
            <a:avLst/>
          </a:prstGeom>
          <a:solidFill>
            <a:srgbClr val="666666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6" name="Google Shape;216;p9"/>
          <p:cNvSpPr txBox="1"/>
          <p:nvPr/>
        </p:nvSpPr>
        <p:spPr>
          <a:xfrm>
            <a:off x="0" y="258027"/>
            <a:ext cx="12159900" cy="655500"/>
          </a:xfrm>
          <a:prstGeom prst="rect">
            <a:avLst/>
          </a:prstGeom>
          <a:noFill/>
          <a:ln>
            <a:noFill/>
          </a:ln>
          <a:effectLst>
            <a:outerShdw rotWithShape="0" algn="bl" dir="2940000" dist="19050">
              <a:srgbClr val="000000">
                <a:alpha val="16470"/>
              </a:srgbClr>
            </a:outerShdw>
          </a:effectLst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i="0" lang="en-US" sz="32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rPr>
              <a:t>A Case Study: Georgia Pacific</a:t>
            </a:r>
            <a:endParaRPr b="1" i="0" sz="3200" u="none" cap="none" strike="noStrik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217" name="Google Shape;217;p9"/>
          <p:cNvSpPr txBox="1"/>
          <p:nvPr/>
        </p:nvSpPr>
        <p:spPr>
          <a:xfrm>
            <a:off x="3002692" y="3266988"/>
            <a:ext cx="6153664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18" name="Google Shape;218;p9"/>
          <p:cNvGrpSpPr/>
          <p:nvPr/>
        </p:nvGrpSpPr>
        <p:grpSpPr>
          <a:xfrm>
            <a:off x="2075489" y="2162610"/>
            <a:ext cx="7983986" cy="2532780"/>
            <a:chOff x="2001795" y="4207693"/>
            <a:chExt cx="7983986" cy="2532780"/>
          </a:xfrm>
        </p:grpSpPr>
        <p:pic>
          <p:nvPicPr>
            <p:cNvPr descr="Angel Soft logo transparent PNG - StickPNG" id="219" name="Google Shape;219;p9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2001795" y="5515390"/>
              <a:ext cx="1672281" cy="87468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Brawny logo transparent PNG - StickPNG" id="220" name="Google Shape;220;p9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4145020" y="5164987"/>
              <a:ext cx="1575486" cy="157548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Dixie | Logopedia | Fandom" id="221" name="Google Shape;221;p9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6049619" y="5242712"/>
              <a:ext cx="1575486" cy="97651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Clients – KC Business Consulting" id="222" name="Google Shape;222;p9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8326930" y="5089456"/>
              <a:ext cx="1658851" cy="123104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Quilted Northern logo transparent PNG - StickPNG" id="223" name="Google Shape;223;p9"/>
            <p:cNvPicPr preferRelativeResize="0"/>
            <p:nvPr/>
          </p:nvPicPr>
          <p:blipFill rotWithShape="1">
            <a:blip r:embed="rId7">
              <a:alphaModFix/>
            </a:blip>
            <a:srcRect b="0" l="0" r="0" t="0"/>
            <a:stretch/>
          </p:blipFill>
          <p:spPr>
            <a:xfrm>
              <a:off x="3002692" y="4277954"/>
              <a:ext cx="1568935" cy="87468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Sparkle (paper towel) | Logopedia | Fandom" id="224" name="Google Shape;224;p9"/>
            <p:cNvPicPr preferRelativeResize="0"/>
            <p:nvPr/>
          </p:nvPicPr>
          <p:blipFill rotWithShape="1">
            <a:blip r:embed="rId8">
              <a:alphaModFix/>
            </a:blip>
            <a:srcRect b="0" l="0" r="0" t="0"/>
            <a:stretch/>
          </p:blipFill>
          <p:spPr>
            <a:xfrm>
              <a:off x="4543571" y="4224986"/>
              <a:ext cx="2757273" cy="129040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Vanity fair Logos" id="225" name="Google Shape;225;p9"/>
            <p:cNvPicPr preferRelativeResize="0"/>
            <p:nvPr/>
          </p:nvPicPr>
          <p:blipFill rotWithShape="1">
            <a:blip r:embed="rId9">
              <a:alphaModFix/>
            </a:blip>
            <a:srcRect b="0" l="0" r="0" t="0"/>
            <a:stretch/>
          </p:blipFill>
          <p:spPr>
            <a:xfrm>
              <a:off x="7386955" y="4207693"/>
              <a:ext cx="2086560" cy="102241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26" name="Google Shape;226;p9"/>
          <p:cNvSpPr txBox="1"/>
          <p:nvPr/>
        </p:nvSpPr>
        <p:spPr>
          <a:xfrm>
            <a:off x="1791729" y="5535496"/>
            <a:ext cx="85302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1" lang="en-US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Home to some of America's most iconic brands, </a:t>
            </a:r>
            <a:br>
              <a:rPr b="1" i="1" lang="en-US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1" i="1" lang="en-US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Georgia-Pacific needed help increasing the ROI of their email program.</a:t>
            </a:r>
            <a:endParaRPr b="0" i="1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10"/>
          <p:cNvSpPr/>
          <p:nvPr/>
        </p:nvSpPr>
        <p:spPr>
          <a:xfrm>
            <a:off x="-44634" y="-16476"/>
            <a:ext cx="12281400" cy="1387200"/>
          </a:xfrm>
          <a:prstGeom prst="rect">
            <a:avLst/>
          </a:prstGeom>
          <a:solidFill>
            <a:srgbClr val="406E9A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2" name="Google Shape;232;p10"/>
          <p:cNvSpPr/>
          <p:nvPr/>
        </p:nvSpPr>
        <p:spPr>
          <a:xfrm flipH="1" rot="10800000">
            <a:off x="-44635" y="1342610"/>
            <a:ext cx="12281269" cy="5577174"/>
          </a:xfrm>
          <a:prstGeom prst="rect">
            <a:avLst/>
          </a:prstGeom>
          <a:solidFill>
            <a:srgbClr val="666666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3" name="Google Shape;233;p10"/>
          <p:cNvSpPr txBox="1"/>
          <p:nvPr>
            <p:ph idx="1" type="body"/>
          </p:nvPr>
        </p:nvSpPr>
        <p:spPr>
          <a:xfrm>
            <a:off x="809682" y="1583624"/>
            <a:ext cx="10515600" cy="127106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</a:pPr>
            <a:br>
              <a:rPr lang="en-US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rPr>
            </a:br>
            <a:r>
              <a:rPr b="1" lang="en-US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rPr>
              <a:t>How a focus on subscriber engagement changed the game for Georgia-Pacific</a:t>
            </a:r>
            <a:endParaRPr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234" name="Google Shape;234;p10"/>
          <p:cNvSpPr txBox="1"/>
          <p:nvPr/>
        </p:nvSpPr>
        <p:spPr>
          <a:xfrm>
            <a:off x="0" y="258027"/>
            <a:ext cx="12159765" cy="655472"/>
          </a:xfrm>
          <a:prstGeom prst="rect">
            <a:avLst/>
          </a:prstGeom>
          <a:noFill/>
          <a:ln>
            <a:noFill/>
          </a:ln>
          <a:effectLst>
            <a:outerShdw rotWithShape="0" algn="bl" dir="2940000" dist="19050">
              <a:srgbClr val="000000">
                <a:alpha val="16470"/>
              </a:srgbClr>
            </a:outerShdw>
          </a:effectLst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i="0" lang="en-US" sz="32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rPr>
              <a:t>A Case Study: Georgia Pacific</a:t>
            </a:r>
            <a:endParaRPr b="1" i="0" sz="3200" u="none" cap="none" strike="noStrik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grpSp>
        <p:nvGrpSpPr>
          <p:cNvPr id="235" name="Google Shape;235;p10"/>
          <p:cNvGrpSpPr/>
          <p:nvPr/>
        </p:nvGrpSpPr>
        <p:grpSpPr>
          <a:xfrm>
            <a:off x="567684" y="3132174"/>
            <a:ext cx="11039251" cy="1859034"/>
            <a:chOff x="567684" y="4531339"/>
            <a:chExt cx="11039251" cy="1859034"/>
          </a:xfrm>
        </p:grpSpPr>
        <p:grpSp>
          <p:nvGrpSpPr>
            <p:cNvPr id="236" name="Google Shape;236;p10"/>
            <p:cNvGrpSpPr/>
            <p:nvPr/>
          </p:nvGrpSpPr>
          <p:grpSpPr>
            <a:xfrm>
              <a:off x="567684" y="4672229"/>
              <a:ext cx="3039759" cy="1718144"/>
              <a:chOff x="517644" y="3894315"/>
              <a:chExt cx="3039759" cy="1718144"/>
            </a:xfrm>
          </p:grpSpPr>
          <p:sp>
            <p:nvSpPr>
              <p:cNvPr id="237" name="Google Shape;237;p10"/>
              <p:cNvSpPr txBox="1"/>
              <p:nvPr/>
            </p:nvSpPr>
            <p:spPr>
              <a:xfrm>
                <a:off x="1246839" y="5212349"/>
                <a:ext cx="1593991" cy="40011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000"/>
                  <a:buFont typeface="Arial"/>
                  <a:buNone/>
                </a:pPr>
                <a:r>
                  <a:rPr b="1" i="0" lang="en-US" sz="2000" u="none" cap="none" strike="noStrike">
                    <a:solidFill>
                      <a:schemeClr val="lt1"/>
                    </a:solidFill>
                    <a:latin typeface="Avenir"/>
                    <a:ea typeface="Avenir"/>
                    <a:cs typeface="Avenir"/>
                    <a:sym typeface="Avenir"/>
                  </a:rPr>
                  <a:t>Profitability</a:t>
                </a:r>
                <a:endParaRPr b="0" i="0" sz="2000" u="none" cap="none" strike="noStrike">
                  <a:solidFill>
                    <a:schemeClr val="lt1"/>
                  </a:solidFill>
                  <a:latin typeface="Avenir"/>
                  <a:ea typeface="Avenir"/>
                  <a:cs typeface="Avenir"/>
                  <a:sym typeface="Avenir"/>
                </a:endParaRPr>
              </a:p>
            </p:txBody>
          </p:sp>
          <p:sp>
            <p:nvSpPr>
              <p:cNvPr id="238" name="Google Shape;238;p10"/>
              <p:cNvSpPr txBox="1"/>
              <p:nvPr/>
            </p:nvSpPr>
            <p:spPr>
              <a:xfrm>
                <a:off x="517644" y="3894315"/>
                <a:ext cx="3039759" cy="156966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9600"/>
                  <a:buFont typeface="Arial"/>
                  <a:buNone/>
                </a:pPr>
                <a:r>
                  <a:rPr b="1" i="0" lang="en-US" sz="9600" u="none" cap="none" strike="noStrike">
                    <a:solidFill>
                      <a:srgbClr val="C4E0B2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+50% </a:t>
                </a:r>
                <a:endParaRPr b="0" i="0" sz="9600" u="none" cap="none" strike="noStrike">
                  <a:solidFill>
                    <a:srgbClr val="C4E0B2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239" name="Google Shape;239;p10"/>
            <p:cNvSpPr txBox="1"/>
            <p:nvPr/>
          </p:nvSpPr>
          <p:spPr>
            <a:xfrm>
              <a:off x="5122575" y="5977889"/>
              <a:ext cx="2012093" cy="40011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rPr b="1" i="0" lang="en-US" sz="2000" u="none" cap="none" strike="noStrike">
                  <a:solidFill>
                    <a:schemeClr val="lt1"/>
                  </a:solidFill>
                  <a:latin typeface="Avenir"/>
                  <a:ea typeface="Avenir"/>
                  <a:cs typeface="Avenir"/>
                  <a:sym typeface="Avenir"/>
                </a:rPr>
                <a:t>Team Efficiency</a:t>
              </a:r>
              <a:endParaRPr b="0" i="0" sz="20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240" name="Google Shape;240;p10"/>
            <p:cNvSpPr txBox="1"/>
            <p:nvPr/>
          </p:nvSpPr>
          <p:spPr>
            <a:xfrm>
              <a:off x="4440236" y="4617590"/>
              <a:ext cx="3031615" cy="156966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600"/>
                <a:buFont typeface="Arial"/>
                <a:buNone/>
              </a:pPr>
              <a:r>
                <a:rPr b="1" i="0" lang="en-US" sz="9600" u="none" cap="none" strike="noStrike">
                  <a:solidFill>
                    <a:srgbClr val="C4E0B2"/>
                  </a:solidFill>
                  <a:latin typeface="Calibri"/>
                  <a:ea typeface="Calibri"/>
                  <a:cs typeface="Calibri"/>
                  <a:sym typeface="Calibri"/>
                </a:rPr>
                <a:t>+47% </a:t>
              </a:r>
              <a:endParaRPr b="0" i="0" sz="9600" u="none" cap="none" strike="noStrike">
                <a:solidFill>
                  <a:srgbClr val="C4E0B2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1" name="Google Shape;241;p10"/>
            <p:cNvSpPr txBox="1"/>
            <p:nvPr/>
          </p:nvSpPr>
          <p:spPr>
            <a:xfrm>
              <a:off x="8804609" y="5933518"/>
              <a:ext cx="2234350" cy="40011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rPr b="1" i="0" lang="en-US" sz="2000" u="none" cap="none" strike="noStrike">
                  <a:solidFill>
                    <a:schemeClr val="lt1"/>
                  </a:solidFill>
                  <a:latin typeface="Avenir"/>
                  <a:ea typeface="Avenir"/>
                  <a:cs typeface="Avenir"/>
                  <a:sym typeface="Avenir"/>
                </a:rPr>
                <a:t>Re-engagement</a:t>
              </a:r>
              <a:endParaRPr b="0" i="0" sz="20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242" name="Google Shape;242;p10"/>
            <p:cNvSpPr txBox="1"/>
            <p:nvPr/>
          </p:nvSpPr>
          <p:spPr>
            <a:xfrm>
              <a:off x="8045835" y="4531339"/>
              <a:ext cx="3561100" cy="156966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600"/>
                <a:buFont typeface="Arial"/>
                <a:buNone/>
              </a:pPr>
              <a:r>
                <a:rPr b="1" i="0" lang="en-US" sz="9600" u="none" cap="none" strike="noStrike">
                  <a:solidFill>
                    <a:srgbClr val="C4E0B2"/>
                  </a:solidFill>
                  <a:latin typeface="Calibri"/>
                  <a:ea typeface="Calibri"/>
                  <a:cs typeface="Calibri"/>
                  <a:sym typeface="Calibri"/>
                </a:rPr>
                <a:t>+430%</a:t>
              </a:r>
              <a:endParaRPr b="0" i="0" sz="9600" u="none" cap="none" strike="noStrike">
                <a:solidFill>
                  <a:srgbClr val="C4E0B2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11"/>
          <p:cNvSpPr/>
          <p:nvPr/>
        </p:nvSpPr>
        <p:spPr>
          <a:xfrm flipH="1" rot="10800000">
            <a:off x="-44635" y="1342610"/>
            <a:ext cx="12281269" cy="5577174"/>
          </a:xfrm>
          <a:prstGeom prst="rect">
            <a:avLst/>
          </a:prstGeom>
          <a:solidFill>
            <a:srgbClr val="666666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8" name="Google Shape;248;p11"/>
          <p:cNvSpPr/>
          <p:nvPr/>
        </p:nvSpPr>
        <p:spPr>
          <a:xfrm>
            <a:off x="-44634" y="-16476"/>
            <a:ext cx="12281268" cy="1387255"/>
          </a:xfrm>
          <a:prstGeom prst="rect">
            <a:avLst/>
          </a:prstGeom>
          <a:solidFill>
            <a:srgbClr val="406E9A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9" name="Google Shape;249;p11"/>
          <p:cNvSpPr txBox="1"/>
          <p:nvPr/>
        </p:nvSpPr>
        <p:spPr>
          <a:xfrm>
            <a:off x="0" y="258027"/>
            <a:ext cx="12159765" cy="655472"/>
          </a:xfrm>
          <a:prstGeom prst="rect">
            <a:avLst/>
          </a:prstGeom>
          <a:noFill/>
          <a:ln>
            <a:noFill/>
          </a:ln>
          <a:effectLst>
            <a:outerShdw rotWithShape="0" algn="bl" dir="2940000" dist="19050">
              <a:srgbClr val="000000">
                <a:alpha val="16470"/>
              </a:srgbClr>
            </a:outerShdw>
          </a:effectLst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i="0" lang="en-US" sz="32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rPr>
              <a:t>A Case Study: Georgia Pacific</a:t>
            </a:r>
            <a:endParaRPr b="1" i="0" sz="3200" u="none" cap="none" strike="noStrik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250" name="Google Shape;250;p11"/>
          <p:cNvSpPr txBox="1"/>
          <p:nvPr/>
        </p:nvSpPr>
        <p:spPr>
          <a:xfrm>
            <a:off x="3002692" y="3266988"/>
            <a:ext cx="6153664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1" name="Google Shape;251;p11"/>
          <p:cNvSpPr txBox="1"/>
          <p:nvPr/>
        </p:nvSpPr>
        <p:spPr>
          <a:xfrm>
            <a:off x="481914" y="2360594"/>
            <a:ext cx="6153600" cy="3786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rPr>
              <a:t>Georgia Pacific used </a:t>
            </a:r>
            <a:r>
              <a:rPr b="1" i="0" lang="en-US" sz="20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rPr>
              <a:t>ListFit</a:t>
            </a:r>
            <a:r>
              <a:rPr b="0" i="0" lang="en-US" sz="20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rPr>
              <a:t> data to prioritize their reactivation sends. ListFit provided actionable and insightful data about overall engagement and recent activity; enabling Georgia Pacific to isolate true inactives from temporarily idle addresses ripe for reactivation.</a:t>
            </a:r>
            <a:br>
              <a:rPr b="0" i="0" lang="en-US" sz="20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rPr>
            </a:br>
            <a:endParaRPr b="0" i="0" sz="2000" u="none" cap="none" strike="noStrik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rPr>
              <a:t>The results? ListFit isolated 46% of the inactives into a new </a:t>
            </a:r>
            <a:r>
              <a:rPr b="0" i="0" lang="en-US" sz="20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  <a:extLst>
                  <a:ext uri="http://customooxmlschemas.google.com/">
                    <go:slidesCustomData xmlns:go="http://customooxmlschemas.google.com/" textRoundtripDataId="11"/>
                  </a:ext>
                </a:extLst>
              </a:rPr>
              <a:t>deprioritized</a:t>
            </a:r>
            <a:r>
              <a:rPr b="0" i="0" lang="en-US" sz="20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rPr>
              <a:t> file reducing analysis overhead and reputation damage, and increasing efficacy. Georgia Pacific subsequently reactivated 17.34% of their prioritized subscribers – </a:t>
            </a:r>
            <a:r>
              <a:rPr b="1" i="0" lang="en-US" sz="20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rPr>
              <a:t>a 430% lift.</a:t>
            </a:r>
            <a:endParaRPr b="0" i="0" sz="2000" u="none" cap="none" strike="noStrik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252" name="Google Shape;252;p11"/>
          <p:cNvSpPr txBox="1"/>
          <p:nvPr/>
        </p:nvSpPr>
        <p:spPr>
          <a:xfrm>
            <a:off x="481914" y="1746816"/>
            <a:ext cx="6153664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en-US" sz="24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  <a:extLst>
                  <a:ext uri="http://customooxmlschemas.google.com/">
                    <go:slidesCustomData xmlns:go="http://customooxmlschemas.google.com/" textRoundtripDataId="12"/>
                  </a:ext>
                </a:extLst>
              </a:rPr>
              <a:t>REACTIVATION = REVENUE</a:t>
            </a:r>
            <a:endParaRPr b="0" i="0" sz="2400" u="none" cap="none" strike="noStrik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253" name="Google Shape;253;p11"/>
          <p:cNvSpPr/>
          <p:nvPr/>
        </p:nvSpPr>
        <p:spPr>
          <a:xfrm>
            <a:off x="8946292" y="1340950"/>
            <a:ext cx="3290342" cy="5578833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4" name="Google Shape;254;p11"/>
          <p:cNvSpPr txBox="1"/>
          <p:nvPr/>
        </p:nvSpPr>
        <p:spPr>
          <a:xfrm>
            <a:off x="9296400" y="2029674"/>
            <a:ext cx="2656703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US" sz="1800" u="none" cap="none" strike="noStrike">
                <a:solidFill>
                  <a:srgbClr val="666666"/>
                </a:solidFill>
                <a:latin typeface="Avenir"/>
                <a:ea typeface="Avenir"/>
                <a:cs typeface="Avenir"/>
                <a:sym typeface="Avenir"/>
              </a:rPr>
              <a:t>PROBLEM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5" name="Google Shape;255;p11"/>
          <p:cNvSpPr txBox="1"/>
          <p:nvPr/>
        </p:nvSpPr>
        <p:spPr>
          <a:xfrm>
            <a:off x="9296400" y="2301042"/>
            <a:ext cx="2656703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666666"/>
                </a:solidFill>
                <a:latin typeface="Avenir"/>
                <a:ea typeface="Avenir"/>
                <a:cs typeface="Avenir"/>
                <a:sym typeface="Avenir"/>
              </a:rPr>
              <a:t>A quickly-growing file of inactive subscribers</a:t>
            </a:r>
            <a:endParaRPr b="0" i="0" sz="1800" u="none" cap="none" strike="noStrike">
              <a:solidFill>
                <a:srgbClr val="666666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256" name="Google Shape;256;p11"/>
          <p:cNvSpPr txBox="1"/>
          <p:nvPr/>
        </p:nvSpPr>
        <p:spPr>
          <a:xfrm>
            <a:off x="9296400" y="3218741"/>
            <a:ext cx="2656703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US" sz="1800" u="none" cap="none" strike="noStrike">
                <a:solidFill>
                  <a:srgbClr val="666666"/>
                </a:solidFill>
                <a:latin typeface="Avenir"/>
                <a:ea typeface="Avenir"/>
                <a:cs typeface="Avenir"/>
                <a:sym typeface="Avenir"/>
              </a:rPr>
              <a:t>SOLUTION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7" name="Google Shape;257;p11"/>
          <p:cNvSpPr txBox="1"/>
          <p:nvPr/>
        </p:nvSpPr>
        <p:spPr>
          <a:xfrm>
            <a:off x="9296400" y="3490109"/>
            <a:ext cx="2656800" cy="12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666666"/>
                </a:solidFill>
                <a:latin typeface="Avenir"/>
                <a:ea typeface="Avenir"/>
                <a:cs typeface="Avenir"/>
                <a:sym typeface="Avenir"/>
              </a:rPr>
              <a:t>ListFit improves re-engagement opportunities and reduces risk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8" name="Google Shape;258;p11"/>
          <p:cNvSpPr txBox="1"/>
          <p:nvPr/>
        </p:nvSpPr>
        <p:spPr>
          <a:xfrm>
            <a:off x="9296400" y="4982806"/>
            <a:ext cx="2656703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US" sz="1800" u="none" cap="none" strike="noStrike">
                <a:solidFill>
                  <a:srgbClr val="666666"/>
                </a:solidFill>
                <a:latin typeface="Avenir"/>
                <a:ea typeface="Avenir"/>
                <a:cs typeface="Avenir"/>
                <a:sym typeface="Avenir"/>
              </a:rPr>
              <a:t>RESULT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59" name="Google Shape;259;p11"/>
          <p:cNvGrpSpPr/>
          <p:nvPr/>
        </p:nvGrpSpPr>
        <p:grpSpPr>
          <a:xfrm>
            <a:off x="9146058" y="5176969"/>
            <a:ext cx="2564028" cy="977062"/>
            <a:chOff x="9146058" y="5125372"/>
            <a:chExt cx="2564028" cy="977062"/>
          </a:xfrm>
        </p:grpSpPr>
        <p:sp>
          <p:nvSpPr>
            <p:cNvPr id="260" name="Google Shape;260;p11"/>
            <p:cNvSpPr txBox="1"/>
            <p:nvPr/>
          </p:nvSpPr>
          <p:spPr>
            <a:xfrm>
              <a:off x="9271686" y="5763880"/>
              <a:ext cx="1781434" cy="33855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b="0" i="0" lang="en-US" sz="1600" u="none" cap="none" strike="noStrike">
                  <a:solidFill>
                    <a:srgbClr val="666666"/>
                  </a:solidFill>
                  <a:latin typeface="Avenir"/>
                  <a:ea typeface="Avenir"/>
                  <a:cs typeface="Avenir"/>
                  <a:sym typeface="Avenir"/>
                </a:rPr>
                <a:t>Engagement Lift</a:t>
              </a:r>
              <a:endParaRPr b="0" i="0" sz="1600" u="none" cap="none" strike="noStrike">
                <a:solidFill>
                  <a:srgbClr val="666666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261" name="Google Shape;261;p11"/>
            <p:cNvSpPr txBox="1"/>
            <p:nvPr/>
          </p:nvSpPr>
          <p:spPr>
            <a:xfrm>
              <a:off x="9146058" y="5125372"/>
              <a:ext cx="2564028" cy="83099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00"/>
                <a:buFont typeface="Arial"/>
                <a:buNone/>
              </a:pPr>
              <a:r>
                <a:rPr b="1" i="0" lang="en-US" sz="4800" u="none" cap="none" strike="noStrike">
                  <a:solidFill>
                    <a:srgbClr val="548135"/>
                  </a:solidFill>
                  <a:latin typeface="Calibri"/>
                  <a:ea typeface="Calibri"/>
                  <a:cs typeface="Calibri"/>
                  <a:sym typeface="Calibri"/>
                </a:rPr>
                <a:t>+430%</a:t>
              </a:r>
              <a:endParaRPr b="0" i="0" sz="4800" u="none" cap="none" strike="noStrike">
                <a:solidFill>
                  <a:srgbClr val="548135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13"/>
          <p:cNvSpPr/>
          <p:nvPr/>
        </p:nvSpPr>
        <p:spPr>
          <a:xfrm>
            <a:off x="-100584" y="-141732"/>
            <a:ext cx="11570208" cy="7141464"/>
          </a:xfrm>
          <a:prstGeom prst="rect">
            <a:avLst/>
          </a:prstGeom>
          <a:solidFill>
            <a:srgbClr val="66666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8" name="Google Shape;268;p13"/>
          <p:cNvSpPr txBox="1"/>
          <p:nvPr>
            <p:ph type="title"/>
          </p:nvPr>
        </p:nvSpPr>
        <p:spPr>
          <a:xfrm>
            <a:off x="722376" y="365125"/>
            <a:ext cx="10631424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venir"/>
              <a:buNone/>
            </a:pPr>
            <a:r>
              <a:rPr lang="en-US" sz="3200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rPr>
              <a:t>Compliance</a:t>
            </a:r>
            <a:endParaRPr sz="3200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269" name="Google Shape;269;p13"/>
          <p:cNvSpPr txBox="1"/>
          <p:nvPr>
            <p:ph idx="1" type="body"/>
          </p:nvPr>
        </p:nvSpPr>
        <p:spPr>
          <a:xfrm>
            <a:off x="630936" y="1572769"/>
            <a:ext cx="6688667" cy="50670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2500" lnSpcReduction="1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</a:pPr>
            <a:r>
              <a:rPr lang="en-US" sz="2400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rPr>
              <a:t>AudiencePoint has been a security-by-design company since its inception. Recognizing that we do receive personal information, we have made every effort to both comply with legal requirements and exceed them. 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 sz="2400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</a:pPr>
            <a:r>
              <a:rPr lang="en-US" sz="2400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rPr>
              <a:t>Through OWASP compliant integrations, AudiencePoint collects second party data directly from brands. The aggregated form of those values is what we share through our application ListFit.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 sz="2400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</a:pPr>
            <a:r>
              <a:rPr lang="en-US" sz="2400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rPr>
              <a:t>We honor all Digital Subscriber Rights as defined in both GDPR and CPRA. Our approach future proofs our data from both state, national and international legislation.</a:t>
            </a:r>
            <a:endParaRPr sz="2400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pic>
        <p:nvPicPr>
          <p:cNvPr id="270" name="Google Shape;270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319602" y="-141732"/>
            <a:ext cx="6930905" cy="714146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4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14"/>
          <p:cNvSpPr/>
          <p:nvPr/>
        </p:nvSpPr>
        <p:spPr>
          <a:xfrm>
            <a:off x="-82284" y="-91440"/>
            <a:ext cx="12290401" cy="7099342"/>
          </a:xfrm>
          <a:prstGeom prst="rect">
            <a:avLst/>
          </a:prstGeom>
          <a:solidFill>
            <a:srgbClr val="406E9A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6" name="Google Shape;276;p1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venir"/>
              <a:buNone/>
            </a:pPr>
            <a:r>
              <a:rPr b="1" lang="en-US" sz="3200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rPr>
              <a:t>Want to learn more?</a:t>
            </a:r>
            <a:endParaRPr/>
          </a:p>
        </p:txBody>
      </p:sp>
      <p:sp>
        <p:nvSpPr>
          <p:cNvPr id="277" name="Google Shape;277;p14"/>
          <p:cNvSpPr txBox="1"/>
          <p:nvPr/>
        </p:nvSpPr>
        <p:spPr>
          <a:xfrm>
            <a:off x="838200" y="3851578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venir"/>
              <a:buNone/>
            </a:pPr>
            <a:r>
              <a:rPr b="0" i="1" lang="en-US" sz="36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rPr>
              <a:t>contact sales@audiencepoint.com</a:t>
            </a:r>
            <a:endParaRPr b="0" i="1" sz="3600" u="none" cap="none" strike="noStrik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pic>
        <p:nvPicPr>
          <p:cNvPr id="278" name="Google Shape;278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327187" y="2351642"/>
            <a:ext cx="7772400" cy="149993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2022-06-21T16:06:11Z</dcterms:created>
  <dc:creator>Paul Shriner</dc:creator>
</cp:coreProperties>
</file>